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9" r:id="rId3"/>
    <p:sldId id="270" r:id="rId4"/>
    <p:sldId id="276" r:id="rId5"/>
    <p:sldId id="271" r:id="rId6"/>
    <p:sldId id="275" r:id="rId7"/>
    <p:sldId id="274" r:id="rId8"/>
    <p:sldId id="260" r:id="rId9"/>
    <p:sldId id="261" r:id="rId10"/>
    <p:sldId id="263" r:id="rId11"/>
    <p:sldId id="262" r:id="rId12"/>
    <p:sldId id="279" r:id="rId13"/>
    <p:sldId id="259" r:id="rId14"/>
    <p:sldId id="273" r:id="rId15"/>
    <p:sldId id="27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C8"/>
    <a:srgbClr val="0035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7889B7-6B79-4599-9ED4-27B37CC7CB35}"/>
              </a:ext>
            </a:extLst>
          </p:cNvPr>
          <p:cNvSpPr>
            <a:spLocks noGrp="1"/>
          </p:cNvSpPr>
          <p:nvPr>
            <p:ph type="title"/>
          </p:nvPr>
        </p:nvSpPr>
        <p:spPr>
          <a:xfrm>
            <a:off x="838200" y="365125"/>
            <a:ext cx="10515600" cy="1325563"/>
          </a:xfrm>
          <a:prstGeom prst="rect">
            <a:avLst/>
          </a:prstGeom>
        </p:spPr>
        <p:txBody>
          <a:bodyPr/>
          <a:lstStyle>
            <a:lvl1pPr algn="ctr">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B582C95-A788-419C-9CD3-688303AD6637}"/>
              </a:ext>
            </a:extLst>
          </p:cNvPr>
          <p:cNvSpPr>
            <a:spLocks noGrp="1"/>
          </p:cNvSpPr>
          <p:nvPr>
            <p:ph idx="1"/>
          </p:nvPr>
        </p:nvSpPr>
        <p:spPr>
          <a:xfrm>
            <a:off x="838200" y="1825625"/>
            <a:ext cx="10515600" cy="4091081"/>
          </a:xfrm>
          <a:prstGeom prst="rect">
            <a:avLst/>
          </a:prstGeom>
        </p:spPr>
        <p:txBody>
          <a:bodyPr/>
          <a:lstStyle>
            <a:lvl1pPr marL="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C9144C7-EA47-4262-8014-019C2A7E002F}"/>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5" name="Platshållare för sidfot 4">
            <a:extLst>
              <a:ext uri="{FF2B5EF4-FFF2-40B4-BE49-F238E27FC236}">
                <a16:creationId xmlns:a16="http://schemas.microsoft.com/office/drawing/2014/main" id="{5B37FBE2-9B9D-4434-9427-1F45FDEA4DA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ABAE276-F4A0-4FEE-A053-81D60D3857E4}"/>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326608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3348FB-AF7C-44FC-A839-281A28E2F15F}"/>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A91C3C5-BB54-43AB-811E-A716973C1D35}"/>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633CD1-1E51-4DAD-82CE-ADDAD9A76AAD}"/>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5" name="Platshållare för sidfot 4">
            <a:extLst>
              <a:ext uri="{FF2B5EF4-FFF2-40B4-BE49-F238E27FC236}">
                <a16:creationId xmlns:a16="http://schemas.microsoft.com/office/drawing/2014/main" id="{F589C9C6-266C-44D3-B9F5-1CAE9B49398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C8078A19-2B61-4161-B1B9-51B3B25532E1}"/>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57602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FCE12-2BE0-455B-BF2A-06C99852F24C}"/>
              </a:ext>
            </a:extLst>
          </p:cNvPr>
          <p:cNvSpPr>
            <a:spLocks noGrp="1"/>
          </p:cNvSpPr>
          <p:nvPr>
            <p:ph type="title"/>
          </p:nvPr>
        </p:nvSpPr>
        <p:spPr>
          <a:xfrm>
            <a:off x="838200" y="365125"/>
            <a:ext cx="10515600" cy="1325563"/>
          </a:xfrm>
          <a:prstGeom prst="rect">
            <a:avLst/>
          </a:prstGeom>
        </p:spPr>
        <p:txBody>
          <a:bodyPr/>
          <a:lstStyle>
            <a:lvl1pPr algn="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27BB99A-9BD2-483D-8E53-26168430EC5F}"/>
              </a:ext>
            </a:extLst>
          </p:cNvPr>
          <p:cNvSpPr>
            <a:spLocks noGrp="1"/>
          </p:cNvSpPr>
          <p:nvPr>
            <p:ph sz="half" idx="1"/>
          </p:nvPr>
        </p:nvSpPr>
        <p:spPr>
          <a:xfrm>
            <a:off x="838200" y="1825625"/>
            <a:ext cx="5181600" cy="4351338"/>
          </a:xfrm>
          <a:prstGeom prst="rect">
            <a:avLst/>
          </a:prstGeom>
        </p:spPr>
        <p:txBody>
          <a:bodyPr/>
          <a:lstStyle>
            <a:lvl1pPr>
              <a:defRPr baseline="0">
                <a:latin typeface="+mj-l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8241FBDA-7442-4A2D-A8A6-4B47EF688487}"/>
              </a:ext>
            </a:extLst>
          </p:cNvPr>
          <p:cNvSpPr>
            <a:spLocks noGrp="1"/>
          </p:cNvSpPr>
          <p:nvPr>
            <p:ph sz="half" idx="2"/>
          </p:nvPr>
        </p:nvSpPr>
        <p:spPr>
          <a:xfrm>
            <a:off x="6172200" y="1825625"/>
            <a:ext cx="5181600" cy="4351338"/>
          </a:xfrm>
          <a:prstGeom prst="rect">
            <a:avLst/>
          </a:prstGeom>
        </p:spPr>
        <p:txBody>
          <a:bodyPr/>
          <a:lstStyle>
            <a:lvl1pPr>
              <a:defRPr baseline="0">
                <a:latin typeface="+mj-l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07E01AE2-E40C-4EDE-B45A-96D318EF9899}"/>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6" name="Platshållare för sidfot 5">
            <a:extLst>
              <a:ext uri="{FF2B5EF4-FFF2-40B4-BE49-F238E27FC236}">
                <a16:creationId xmlns:a16="http://schemas.microsoft.com/office/drawing/2014/main" id="{946A2548-141D-413C-97B9-0AE79ECE013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1A5275D4-9755-4624-865F-8371FAD8C540}"/>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127481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B55C6F6-DC03-45B7-A87C-87A67A6F7B3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C4ACD920-BF57-45C6-A677-27D8B06E87A2}"/>
              </a:ext>
            </a:extLst>
          </p:cNvPr>
          <p:cNvSpPr>
            <a:spLocks noGrp="1"/>
          </p:cNvSpPr>
          <p:nvPr>
            <p:ph idx="1"/>
          </p:nvPr>
        </p:nvSpPr>
        <p:spPr>
          <a:xfrm>
            <a:off x="838200" y="1825625"/>
            <a:ext cx="10515600" cy="4091081"/>
          </a:xfrm>
          <a:prstGeom prst="rect">
            <a:avLst/>
          </a:prstGeom>
        </p:spPr>
        <p:txBody>
          <a:bodyPr/>
          <a:lstStyle>
            <a:lvl1pPr marL="0" indent="0">
              <a:buNone/>
              <a:defRPr baseline="0">
                <a:latin typeface="+mj-l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3">
            <a:extLst>
              <a:ext uri="{FF2B5EF4-FFF2-40B4-BE49-F238E27FC236}">
                <a16:creationId xmlns:a16="http://schemas.microsoft.com/office/drawing/2014/main" id="{00BD98B4-9F07-47BE-9C4F-69711CE262C3}"/>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10" name="Platshållare för sidfot 4">
            <a:extLst>
              <a:ext uri="{FF2B5EF4-FFF2-40B4-BE49-F238E27FC236}">
                <a16:creationId xmlns:a16="http://schemas.microsoft.com/office/drawing/2014/main" id="{D6788D04-9E8F-4517-A24E-7823B8EA24A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11" name="Platshållare för bildnummer 5">
            <a:extLst>
              <a:ext uri="{FF2B5EF4-FFF2-40B4-BE49-F238E27FC236}">
                <a16:creationId xmlns:a16="http://schemas.microsoft.com/office/drawing/2014/main" id="{F93C2369-CD5A-4B78-B82B-EC5F592CE0B5}"/>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327974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097BF-6C9E-4961-9BC9-05940AEA0619}"/>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A068E029-4E72-4638-A18C-AF1E7694721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6647615-6757-483C-8E06-9B0F3D04A441}"/>
              </a:ext>
            </a:extLst>
          </p:cNvPr>
          <p:cNvSpPr>
            <a:spLocks noGrp="1"/>
          </p:cNvSpPr>
          <p:nvPr>
            <p:ph sz="half" idx="2"/>
          </p:nvPr>
        </p:nvSpPr>
        <p:spPr>
          <a:xfrm>
            <a:off x="839788" y="2505075"/>
            <a:ext cx="5157787"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84D74A2-616C-4EF9-BBCC-3D4D473AF9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5CB6A02-B0F8-4392-84A2-FB3E772F09D4}"/>
              </a:ext>
            </a:extLst>
          </p:cNvPr>
          <p:cNvSpPr>
            <a:spLocks noGrp="1"/>
          </p:cNvSpPr>
          <p:nvPr>
            <p:ph sz="quarter" idx="4"/>
          </p:nvPr>
        </p:nvSpPr>
        <p:spPr>
          <a:xfrm>
            <a:off x="6172200" y="2505075"/>
            <a:ext cx="5183188"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87BAD9A-A437-453B-AEF2-0CA948FBAE8C}"/>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8" name="Platshållare för sidfot 7">
            <a:extLst>
              <a:ext uri="{FF2B5EF4-FFF2-40B4-BE49-F238E27FC236}">
                <a16:creationId xmlns:a16="http://schemas.microsoft.com/office/drawing/2014/main" id="{76EC6F74-C859-4E96-9878-1E1AA0A354B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EE4F8E12-EBC3-42D1-B3BF-82A917CE9C26}"/>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401449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EA059-8775-4309-B421-09CF67F5A325}"/>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E656A1-5B57-455C-B417-0586E225C793}"/>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4" name="Platshållare för sidfot 3">
            <a:extLst>
              <a:ext uri="{FF2B5EF4-FFF2-40B4-BE49-F238E27FC236}">
                <a16:creationId xmlns:a16="http://schemas.microsoft.com/office/drawing/2014/main" id="{6AB743FF-E25D-48B4-87A9-57955DC43A0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00CA0395-D5F4-4FD8-96BD-A6AE2E750EFE}"/>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363259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565C422-F935-4D14-BE5F-0EF2CD3D426B}"/>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3" name="Platshållare för sidfot 2">
            <a:extLst>
              <a:ext uri="{FF2B5EF4-FFF2-40B4-BE49-F238E27FC236}">
                <a16:creationId xmlns:a16="http://schemas.microsoft.com/office/drawing/2014/main" id="{7094CBEF-E67E-4DE0-9A02-85C92FCF2B3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28A8B26F-2C56-43D1-A894-45C5CE5B87C4}"/>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185584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5D378-D35D-48A5-A371-AA3E59C85B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9ED078-750F-4CD4-A6C5-63EC2DE1924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5C1F11E-1676-4BBB-B4BE-416DD78C1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013522A-7C04-46E7-8372-D82564E9C747}"/>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6" name="Platshållare för sidfot 5">
            <a:extLst>
              <a:ext uri="{FF2B5EF4-FFF2-40B4-BE49-F238E27FC236}">
                <a16:creationId xmlns:a16="http://schemas.microsoft.com/office/drawing/2014/main" id="{5955FEAC-9A78-4E86-A954-86ED68A74A5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3CCCA38-2C87-4225-A6AC-FDB4E6504BAB}"/>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20712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4F2EAF-D808-48A8-B660-9CAE6E8502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5E22A06-BCAA-4C34-98F1-DE443618D9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C10805D-93EA-4AF3-A867-46CAA8344F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C3F5144-4B12-409C-8026-CF79A90B3C73}"/>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6" name="Platshållare för sidfot 5">
            <a:extLst>
              <a:ext uri="{FF2B5EF4-FFF2-40B4-BE49-F238E27FC236}">
                <a16:creationId xmlns:a16="http://schemas.microsoft.com/office/drawing/2014/main" id="{11E45D7A-560D-41A4-AA25-C98C3E99F4AF}"/>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7B60F0F6-9983-4D83-94F1-1B32091B740C}"/>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7175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1EA370-264C-44A5-902E-3A3334CB404C}"/>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F3230D-F9F5-4DCE-B7B4-5389A0FA6CE0}"/>
              </a:ext>
            </a:extLst>
          </p:cNvPr>
          <p:cNvSpPr>
            <a:spLocks noGrp="1"/>
          </p:cNvSpPr>
          <p:nvPr>
            <p:ph type="body" orient="vert" idx="1"/>
          </p:nvPr>
        </p:nvSpPr>
        <p:spPr>
          <a:xfrm>
            <a:off x="838200" y="1825625"/>
            <a:ext cx="105156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3867370-6FF4-47AA-94F5-14356A2200ED}"/>
              </a:ext>
            </a:extLst>
          </p:cNvPr>
          <p:cNvSpPr>
            <a:spLocks noGrp="1"/>
          </p:cNvSpPr>
          <p:nvPr>
            <p:ph type="dt" sz="half" idx="10"/>
          </p:nvPr>
        </p:nvSpPr>
        <p:spPr>
          <a:xfrm>
            <a:off x="838200" y="6356350"/>
            <a:ext cx="2743200" cy="365125"/>
          </a:xfrm>
          <a:prstGeom prst="rect">
            <a:avLst/>
          </a:prstGeom>
        </p:spPr>
        <p:txBody>
          <a:bodyPr/>
          <a:lstStyle/>
          <a:p>
            <a:fld id="{7842BFCA-25B1-4BCE-83A7-DCF87D649354}" type="datetimeFigureOut">
              <a:rPr lang="sv-SE" smtClean="0"/>
              <a:t>2022-05-02</a:t>
            </a:fld>
            <a:endParaRPr lang="sv-SE"/>
          </a:p>
        </p:txBody>
      </p:sp>
      <p:sp>
        <p:nvSpPr>
          <p:cNvPr id="5" name="Platshållare för sidfot 4">
            <a:extLst>
              <a:ext uri="{FF2B5EF4-FFF2-40B4-BE49-F238E27FC236}">
                <a16:creationId xmlns:a16="http://schemas.microsoft.com/office/drawing/2014/main" id="{3C9460C9-6184-41A7-BB61-A1ED52BC736F}"/>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FAA7E5B-09A7-400D-AD7A-189C889E925A}"/>
              </a:ext>
            </a:extLst>
          </p:cNvPr>
          <p:cNvSpPr>
            <a:spLocks noGrp="1"/>
          </p:cNvSpPr>
          <p:nvPr>
            <p:ph type="sldNum" sz="quarter" idx="12"/>
          </p:nvPr>
        </p:nvSpPr>
        <p:spPr>
          <a:xfrm>
            <a:off x="8610600" y="6356350"/>
            <a:ext cx="2743200" cy="365125"/>
          </a:xfrm>
          <a:prstGeom prst="rect">
            <a:avLst/>
          </a:prstGeom>
        </p:spPr>
        <p:txBody>
          <a:bodyPr/>
          <a:lstStyle/>
          <a:p>
            <a:fld id="{2C2C66CC-EC9F-4820-AFFC-45704F9FE0E7}" type="slidenum">
              <a:rPr lang="sv-SE" smtClean="0"/>
              <a:t>‹#›</a:t>
            </a:fld>
            <a:endParaRPr lang="sv-SE"/>
          </a:p>
        </p:txBody>
      </p:sp>
    </p:spTree>
    <p:extLst>
      <p:ext uri="{BB962C8B-B14F-4D97-AF65-F5344CB8AC3E}">
        <p14:creationId xmlns:p14="http://schemas.microsoft.com/office/powerpoint/2010/main" val="272623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5FAB2A9-9D78-4005-B87A-F9984D84438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935268" y="5867956"/>
            <a:ext cx="2321463" cy="749333"/>
          </a:xfrm>
          <a:prstGeom prst="rect">
            <a:avLst/>
          </a:prstGeom>
        </p:spPr>
      </p:pic>
    </p:spTree>
    <p:extLst>
      <p:ext uri="{BB962C8B-B14F-4D97-AF65-F5344CB8AC3E}">
        <p14:creationId xmlns:p14="http://schemas.microsoft.com/office/powerpoint/2010/main" val="8046896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skoopi.coop" TargetMode="External"/><Relationship Id="rId2" Type="http://schemas.openxmlformats.org/officeDocument/2006/relationships/hyperlink" Target="http://www.skoopi.coop/" TargetMode="External"/><Relationship Id="rId1" Type="http://schemas.openxmlformats.org/officeDocument/2006/relationships/slideLayout" Target="../slideLayouts/slideLayout2.xml"/><Relationship Id="rId5" Type="http://schemas.openxmlformats.org/officeDocument/2006/relationships/hyperlink" Target="https://zoom.us/j/9965190883" TargetMode="External"/><Relationship Id="rId4" Type="http://schemas.openxmlformats.org/officeDocument/2006/relationships/hyperlink" Target="https://www.facebook.com/groups/1681108732146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8F003FC-5BD5-427F-BE3A-BC6A47B187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476" y="1036320"/>
            <a:ext cx="7619047" cy="362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8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8242FB-2800-4074-A4EF-CE2C13EE0471}"/>
              </a:ext>
            </a:extLst>
          </p:cNvPr>
          <p:cNvSpPr>
            <a:spLocks noGrp="1"/>
          </p:cNvSpPr>
          <p:nvPr>
            <p:ph type="title"/>
          </p:nvPr>
        </p:nvSpPr>
        <p:spPr/>
        <p:txBody>
          <a:bodyPr/>
          <a:lstStyle/>
          <a:p>
            <a:r>
              <a:rPr lang="sv-SE" sz="3600" b="1" i="0" dirty="0">
                <a:solidFill>
                  <a:srgbClr val="00354D"/>
                </a:solidFill>
                <a:effectLst/>
                <a:latin typeface="Lato" panose="020F0502020204030203" pitchFamily="34" charset="0"/>
              </a:rPr>
              <a:t>3. ASF återinvesterar i huvudsak sina vinster i den egna eller liknade verksamhet.</a:t>
            </a:r>
            <a:br>
              <a:rPr lang="sv-SE" b="1" i="0" dirty="0">
                <a:solidFill>
                  <a:srgbClr val="00354D"/>
                </a:solidFill>
                <a:effectLst/>
                <a:latin typeface="Lato" panose="020F0502020204030203" pitchFamily="34" charset="0"/>
              </a:rPr>
            </a:br>
            <a:endParaRPr lang="sv-SE" dirty="0"/>
          </a:p>
        </p:txBody>
      </p:sp>
      <p:sp>
        <p:nvSpPr>
          <p:cNvPr id="3" name="Platshållare för innehåll 2">
            <a:extLst>
              <a:ext uri="{FF2B5EF4-FFF2-40B4-BE49-F238E27FC236}">
                <a16:creationId xmlns:a16="http://schemas.microsoft.com/office/drawing/2014/main" id="{1CE958B6-F488-4FA1-9D6F-615710843FFF}"/>
              </a:ext>
            </a:extLst>
          </p:cNvPr>
          <p:cNvSpPr>
            <a:spLocks noGrp="1"/>
          </p:cNvSpPr>
          <p:nvPr>
            <p:ph idx="1"/>
          </p:nvPr>
        </p:nvSpPr>
        <p:spPr/>
        <p:txBody>
          <a:bodyPr/>
          <a:lstStyle/>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Ett </a:t>
            </a:r>
            <a:r>
              <a:rPr lang="sv-SE" b="1" i="0" dirty="0">
                <a:solidFill>
                  <a:srgbClr val="00354D"/>
                </a:solidFill>
                <a:effectLst/>
                <a:latin typeface="Georgia" panose="02040502050405020303" pitchFamily="18" charset="0"/>
              </a:rPr>
              <a:t>ASF är ett icke-vinstutdelande företag oavsett företagsform</a:t>
            </a:r>
            <a:r>
              <a:rPr lang="sv-SE" b="0" i="0" dirty="0">
                <a:solidFill>
                  <a:srgbClr val="00354D"/>
                </a:solidFill>
                <a:effectLst/>
                <a:latin typeface="Georgia" panose="02040502050405020303" pitchFamily="18" charset="0"/>
              </a:rPr>
              <a:t>. Det är möjligt att solidariskt stödja medarbetarna/medlemmarna med avsättning (överskott) innan bokslut till t ex julbonus eller extra pensionsavsättning.</a:t>
            </a: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Ett ASF eftersträvar </a:t>
            </a:r>
            <a:r>
              <a:rPr lang="sv-SE" b="1" i="0" dirty="0">
                <a:solidFill>
                  <a:srgbClr val="00354D"/>
                </a:solidFill>
                <a:effectLst/>
                <a:latin typeface="Georgia" panose="02040502050405020303" pitchFamily="18" charset="0"/>
              </a:rPr>
              <a:t>låg lönespridning </a:t>
            </a:r>
            <a:r>
              <a:rPr lang="sv-SE" b="0" i="0" dirty="0">
                <a:solidFill>
                  <a:srgbClr val="00354D"/>
                </a:solidFill>
                <a:effectLst/>
                <a:latin typeface="Georgia" panose="02040502050405020303" pitchFamily="18" charset="0"/>
              </a:rPr>
              <a:t>och att den högsta lönen i företaget bör inte överstiga 2,5 gånger den lägsta lönen beräknat på heltid.</a:t>
            </a: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Ett ASF kan använda vinst/sitt överskott i fastställt bokslut till att stödja och utveckla annan </a:t>
            </a:r>
            <a:r>
              <a:rPr lang="sv-SE" b="0" i="0" dirty="0" err="1">
                <a:solidFill>
                  <a:srgbClr val="00354D"/>
                </a:solidFill>
                <a:effectLst/>
                <a:latin typeface="Georgia" panose="02040502050405020303" pitchFamily="18" charset="0"/>
              </a:rPr>
              <a:t>arbetsintegrerande</a:t>
            </a:r>
            <a:r>
              <a:rPr lang="sv-SE" b="0" i="0" dirty="0">
                <a:solidFill>
                  <a:srgbClr val="00354D"/>
                </a:solidFill>
                <a:effectLst/>
                <a:latin typeface="Georgia" panose="02040502050405020303" pitchFamily="18" charset="0"/>
              </a:rPr>
              <a:t> verksamhet utanför den egna organisationen.</a:t>
            </a:r>
          </a:p>
          <a:p>
            <a:endParaRPr lang="sv-SE" dirty="0"/>
          </a:p>
        </p:txBody>
      </p:sp>
    </p:spTree>
    <p:extLst>
      <p:ext uri="{BB962C8B-B14F-4D97-AF65-F5344CB8AC3E}">
        <p14:creationId xmlns:p14="http://schemas.microsoft.com/office/powerpoint/2010/main" val="271339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30068E-08C1-437B-872F-4AF588F61450}"/>
              </a:ext>
            </a:extLst>
          </p:cNvPr>
          <p:cNvSpPr>
            <a:spLocks noGrp="1"/>
          </p:cNvSpPr>
          <p:nvPr>
            <p:ph type="title"/>
          </p:nvPr>
        </p:nvSpPr>
        <p:spPr/>
        <p:txBody>
          <a:bodyPr/>
          <a:lstStyle/>
          <a:p>
            <a:r>
              <a:rPr lang="sv-SE" b="1" i="0" dirty="0">
                <a:solidFill>
                  <a:srgbClr val="00354D"/>
                </a:solidFill>
                <a:effectLst/>
                <a:latin typeface="Lato" panose="020F0502020204030203" pitchFamily="34" charset="0"/>
              </a:rPr>
              <a:t>4. ASF är organisatoriskt fristående från offentlig sektor.</a:t>
            </a:r>
            <a:br>
              <a:rPr lang="sv-SE" b="1" i="0" dirty="0">
                <a:solidFill>
                  <a:srgbClr val="00354D"/>
                </a:solidFill>
                <a:effectLst/>
                <a:latin typeface="Lato" panose="020F0502020204030203" pitchFamily="34" charset="0"/>
              </a:rPr>
            </a:br>
            <a:endParaRPr lang="sv-SE" dirty="0"/>
          </a:p>
        </p:txBody>
      </p:sp>
      <p:sp>
        <p:nvSpPr>
          <p:cNvPr id="3" name="Platshållare för innehåll 2">
            <a:extLst>
              <a:ext uri="{FF2B5EF4-FFF2-40B4-BE49-F238E27FC236}">
                <a16:creationId xmlns:a16="http://schemas.microsoft.com/office/drawing/2014/main" id="{D9785967-BC52-4A31-9D1B-2D3F60686683}"/>
              </a:ext>
            </a:extLst>
          </p:cNvPr>
          <p:cNvSpPr>
            <a:spLocks noGrp="1"/>
          </p:cNvSpPr>
          <p:nvPr>
            <p:ph idx="1"/>
          </p:nvPr>
        </p:nvSpPr>
        <p:spPr/>
        <p:txBody>
          <a:bodyPr/>
          <a:lstStyle/>
          <a:p>
            <a:pPr algn="l" fontAlgn="base">
              <a:buFont typeface="Arial" panose="020B0604020202020204" pitchFamily="34" charset="0"/>
              <a:buChar char="•"/>
            </a:pPr>
            <a:endParaRPr lang="sv-SE" b="0" i="0" dirty="0">
              <a:solidFill>
                <a:srgbClr val="00354D"/>
              </a:solidFill>
              <a:effectLst/>
              <a:latin typeface="Georgia" panose="02040502050405020303" pitchFamily="18" charset="0"/>
            </a:endParaRP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Ett </a:t>
            </a:r>
            <a:r>
              <a:rPr lang="sv-SE" b="1" i="0" dirty="0">
                <a:solidFill>
                  <a:srgbClr val="00354D"/>
                </a:solidFill>
                <a:effectLst/>
                <a:latin typeface="Georgia" panose="02040502050405020303" pitchFamily="18" charset="0"/>
              </a:rPr>
              <a:t>ASF har alltid ett eget organisationsnummer</a:t>
            </a:r>
            <a:r>
              <a:rPr lang="sv-SE" b="0" i="0" dirty="0">
                <a:solidFill>
                  <a:srgbClr val="00354D"/>
                </a:solidFill>
                <a:effectLst/>
                <a:latin typeface="Georgia" panose="02040502050405020303" pitchFamily="18" charset="0"/>
              </a:rPr>
              <a:t> och kan </a:t>
            </a:r>
            <a:r>
              <a:rPr lang="sv-SE" b="1" i="0" dirty="0">
                <a:solidFill>
                  <a:srgbClr val="00354D"/>
                </a:solidFill>
                <a:effectLst/>
                <a:latin typeface="Georgia" panose="02040502050405020303" pitchFamily="18" charset="0"/>
              </a:rPr>
              <a:t>aldrig ha offentlig sektor som ägare</a:t>
            </a:r>
            <a:r>
              <a:rPr lang="sv-SE" b="0" i="0" dirty="0">
                <a:solidFill>
                  <a:srgbClr val="00354D"/>
                </a:solidFill>
                <a:effectLst/>
                <a:latin typeface="Georgia" panose="02040502050405020303" pitchFamily="18" charset="0"/>
              </a:rPr>
              <a:t>.</a:t>
            </a:r>
          </a:p>
          <a:p>
            <a:pPr algn="l" fontAlgn="base"/>
            <a:endParaRPr lang="sv-SE" b="0" i="0" dirty="0">
              <a:solidFill>
                <a:srgbClr val="00354D"/>
              </a:solidFill>
              <a:effectLst/>
              <a:latin typeface="Georgia" panose="02040502050405020303" pitchFamily="18" charset="0"/>
            </a:endParaRP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Det organisatoriska friståendet från offentlig sektor innebär att handledare som är anställda av offentlig sektor inte har något inflytande över ekonomi och styrning av företaget. De handleder alltid på uppdrag av företagets ledning.</a:t>
            </a:r>
          </a:p>
          <a:p>
            <a:endParaRPr lang="sv-SE" dirty="0"/>
          </a:p>
        </p:txBody>
      </p:sp>
    </p:spTree>
    <p:extLst>
      <p:ext uri="{BB962C8B-B14F-4D97-AF65-F5344CB8AC3E}">
        <p14:creationId xmlns:p14="http://schemas.microsoft.com/office/powerpoint/2010/main" val="85435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0C04B-7B17-48BC-B137-6EFB21C5C4EA}"/>
              </a:ext>
            </a:extLst>
          </p:cNvPr>
          <p:cNvSpPr>
            <a:spLocks noGrp="1"/>
          </p:cNvSpPr>
          <p:nvPr>
            <p:ph type="title"/>
          </p:nvPr>
        </p:nvSpPr>
        <p:spPr>
          <a:xfrm>
            <a:off x="838200" y="365126"/>
            <a:ext cx="10515600" cy="1241606"/>
          </a:xfrm>
        </p:spPr>
        <p:txBody>
          <a:bodyPr/>
          <a:lstStyle/>
          <a:p>
            <a:r>
              <a:rPr lang="sv-SE" sz="3600" dirty="0"/>
              <a:t>Vad </a:t>
            </a:r>
            <a:r>
              <a:rPr lang="sv-SE" sz="3600" dirty="0" err="1"/>
              <a:t>Skoopi</a:t>
            </a:r>
            <a:r>
              <a:rPr lang="sv-SE" sz="3600" dirty="0"/>
              <a:t> tittar på vid ansökan om medlemskap eller plats på ASF-Listan.</a:t>
            </a:r>
          </a:p>
        </p:txBody>
      </p:sp>
      <p:sp>
        <p:nvSpPr>
          <p:cNvPr id="3" name="Platshållare för innehåll 2">
            <a:extLst>
              <a:ext uri="{FF2B5EF4-FFF2-40B4-BE49-F238E27FC236}">
                <a16:creationId xmlns:a16="http://schemas.microsoft.com/office/drawing/2014/main" id="{7C3426BC-6CE2-482F-BD1C-3BF20FBAE7DF}"/>
              </a:ext>
            </a:extLst>
          </p:cNvPr>
          <p:cNvSpPr>
            <a:spLocks noGrp="1"/>
          </p:cNvSpPr>
          <p:nvPr>
            <p:ph idx="1"/>
          </p:nvPr>
        </p:nvSpPr>
        <p:spPr>
          <a:xfrm>
            <a:off x="838200" y="1933303"/>
            <a:ext cx="10515600" cy="3983403"/>
          </a:xfrm>
        </p:spPr>
        <p:txBody>
          <a:bodyPr/>
          <a:lstStyle/>
          <a:p>
            <a:pPr marL="457200" indent="-457200">
              <a:buFontTx/>
              <a:buChar char="-"/>
            </a:pPr>
            <a:r>
              <a:rPr lang="sv-SE" dirty="0"/>
              <a:t>Vid ansökan får företaget intyga att det har ett strukturerat system för aktivt medarbetarinflytande samt att de är fristående från offentlig sektor.</a:t>
            </a:r>
          </a:p>
          <a:p>
            <a:pPr marL="457200" indent="-457200">
              <a:buFontTx/>
              <a:buChar char="-"/>
            </a:pPr>
            <a:r>
              <a:rPr lang="sv-SE" dirty="0"/>
              <a:t>Vi kontrollerar sen att det i stadgar eller motsvarande framgår att verksamhetens främsta syfte är just arbetsintegration samt att </a:t>
            </a:r>
            <a:r>
              <a:rPr lang="sv-SE" dirty="0" err="1"/>
              <a:t>ev</a:t>
            </a:r>
            <a:r>
              <a:rPr lang="sv-SE" dirty="0"/>
              <a:t> överskott ska återinvesteras i den egna eller liknande verksamheter.</a:t>
            </a:r>
          </a:p>
          <a:p>
            <a:endParaRPr lang="sv-SE" b="0" i="0" dirty="0">
              <a:solidFill>
                <a:srgbClr val="00354D"/>
              </a:solidFill>
              <a:effectLst/>
              <a:latin typeface="Georgia" panose="02040502050405020303" pitchFamily="18" charset="0"/>
            </a:endParaRPr>
          </a:p>
          <a:p>
            <a:endParaRPr lang="sv-SE" dirty="0"/>
          </a:p>
        </p:txBody>
      </p:sp>
    </p:spTree>
    <p:extLst>
      <p:ext uri="{BB962C8B-B14F-4D97-AF65-F5344CB8AC3E}">
        <p14:creationId xmlns:p14="http://schemas.microsoft.com/office/powerpoint/2010/main" val="341001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F182BA-DB2A-490C-BE95-8E3F4F5DC291}"/>
              </a:ext>
            </a:extLst>
          </p:cNvPr>
          <p:cNvSpPr>
            <a:spLocks noGrp="1"/>
          </p:cNvSpPr>
          <p:nvPr>
            <p:ph type="title"/>
          </p:nvPr>
        </p:nvSpPr>
        <p:spPr>
          <a:xfrm>
            <a:off x="838200" y="365126"/>
            <a:ext cx="10515600" cy="801938"/>
          </a:xfrm>
        </p:spPr>
        <p:txBody>
          <a:bodyPr/>
          <a:lstStyle/>
          <a:p>
            <a:r>
              <a:rPr lang="sv-SE" sz="2800" dirty="0"/>
              <a:t>Viktiga principer för framgångsrikt stöd</a:t>
            </a:r>
            <a:br>
              <a:rPr lang="sv-SE" sz="2800" dirty="0"/>
            </a:br>
            <a:r>
              <a:rPr lang="sv-SE" sz="2800" dirty="0"/>
              <a:t>från offentliga aktörer till ASF.</a:t>
            </a:r>
          </a:p>
        </p:txBody>
      </p:sp>
      <p:sp>
        <p:nvSpPr>
          <p:cNvPr id="3" name="Platshållare för innehåll 2">
            <a:extLst>
              <a:ext uri="{FF2B5EF4-FFF2-40B4-BE49-F238E27FC236}">
                <a16:creationId xmlns:a16="http://schemas.microsoft.com/office/drawing/2014/main" id="{03128AFE-113A-41F0-8E1A-B7E0BBA54955}"/>
              </a:ext>
            </a:extLst>
          </p:cNvPr>
          <p:cNvSpPr>
            <a:spLocks noGrp="1"/>
          </p:cNvSpPr>
          <p:nvPr>
            <p:ph idx="1"/>
          </p:nvPr>
        </p:nvSpPr>
        <p:spPr>
          <a:xfrm>
            <a:off x="838200" y="1269333"/>
            <a:ext cx="10515600" cy="4647374"/>
          </a:xfrm>
        </p:spPr>
        <p:txBody>
          <a:bodyPr/>
          <a:lstStyle/>
          <a:p>
            <a:pPr marL="457200" indent="-457200" algn="l" fontAlgn="base">
              <a:buFontTx/>
              <a:buChar char="-"/>
            </a:pPr>
            <a:r>
              <a:rPr lang="sv-SE" sz="2200" b="0" i="0" dirty="0">
                <a:solidFill>
                  <a:srgbClr val="00354D"/>
                </a:solidFill>
                <a:effectLst/>
                <a:latin typeface="Georgia" panose="02040502050405020303" pitchFamily="18" charset="0"/>
              </a:rPr>
              <a:t>Armlängds avstånd och tydliga gränser. Detta är företag och de gör offentlig sektor-affärer eller möjligen IOP med! Kommunalt anställda handledare och liknande bör undvikas då det skapar oklarheter i ansvar. Gör hellre ett avtal med företaget om en fast volym arbetsträningsplatser som täcker kostnaden för en handledare som företaget självt väljer och anställer.  </a:t>
            </a:r>
          </a:p>
          <a:p>
            <a:pPr marL="457200" indent="-457200" algn="l" fontAlgn="base">
              <a:buFontTx/>
              <a:buChar char="-"/>
            </a:pPr>
            <a:r>
              <a:rPr lang="sv-SE" sz="2200" b="0" i="0" dirty="0">
                <a:solidFill>
                  <a:srgbClr val="00354D"/>
                </a:solidFill>
                <a:effectLst/>
                <a:latin typeface="Georgia" panose="02040502050405020303" pitchFamily="18" charset="0"/>
              </a:rPr>
              <a:t>Driv inte affärsverksamhet i egen regi som konkurrerar med eller skulle kunna drivas av ASF.</a:t>
            </a:r>
          </a:p>
          <a:p>
            <a:pPr marL="457200" indent="-457200" algn="l" fontAlgn="base">
              <a:buFontTx/>
              <a:buChar char="-"/>
            </a:pPr>
            <a:r>
              <a:rPr lang="sv-SE" sz="2200" dirty="0">
                <a:solidFill>
                  <a:srgbClr val="00354D"/>
                </a:solidFill>
                <a:latin typeface="Georgia" panose="02040502050405020303" pitchFamily="18" charset="0"/>
              </a:rPr>
              <a:t>Förutsägbarhet och långsiktighet i affärer och andra samarbeten med er. Dessa är ofta viktigare i starten av ett ASF och får allt eftersom åren går mindre betydelse. </a:t>
            </a:r>
          </a:p>
          <a:p>
            <a:pPr marL="457200" indent="-457200" algn="l" fontAlgn="base">
              <a:buFontTx/>
              <a:buChar char="-"/>
            </a:pPr>
            <a:r>
              <a:rPr lang="sv-SE" sz="2200" dirty="0">
                <a:solidFill>
                  <a:srgbClr val="00354D"/>
                </a:solidFill>
                <a:latin typeface="Georgia" panose="02040502050405020303" pitchFamily="18" charset="0"/>
              </a:rPr>
              <a:t>V</a:t>
            </a:r>
            <a:r>
              <a:rPr lang="sv-SE" sz="2200" b="0" i="0" dirty="0">
                <a:solidFill>
                  <a:srgbClr val="00354D"/>
                </a:solidFill>
                <a:effectLst/>
                <a:latin typeface="Georgia" panose="02040502050405020303" pitchFamily="18" charset="0"/>
              </a:rPr>
              <a:t>ill ni ge stöd i affärsutveckling</a:t>
            </a:r>
            <a:r>
              <a:rPr lang="sv-SE" sz="2200" dirty="0">
                <a:solidFill>
                  <a:srgbClr val="00354D"/>
                </a:solidFill>
                <a:latin typeface="Georgia" panose="02040502050405020303" pitchFamily="18" charset="0"/>
              </a:rPr>
              <a:t>, skapa inkubatorer eller liknande så se till att  befintliga ASF, Skoopi-distrikt eller liknande finns med i och får ersättning för att vara en del i den stödstrukturen.</a:t>
            </a:r>
            <a:endParaRPr lang="sv-SE" sz="2200" b="0" i="0" dirty="0">
              <a:solidFill>
                <a:srgbClr val="00354D"/>
              </a:solidFill>
              <a:effectLst/>
              <a:latin typeface="Georgia" panose="02040502050405020303" pitchFamily="18" charset="0"/>
            </a:endParaRPr>
          </a:p>
          <a:p>
            <a:pPr marL="457200" indent="-457200" algn="l" fontAlgn="base">
              <a:buFontTx/>
              <a:buChar char="-"/>
            </a:pPr>
            <a:endParaRPr lang="sv-SE" b="0" i="0" dirty="0">
              <a:solidFill>
                <a:srgbClr val="00354D"/>
              </a:solidFill>
              <a:effectLst/>
              <a:latin typeface="Georgia" panose="02040502050405020303" pitchFamily="18" charset="0"/>
            </a:endParaRPr>
          </a:p>
          <a:p>
            <a:endParaRPr lang="sv-SE" dirty="0"/>
          </a:p>
        </p:txBody>
      </p:sp>
    </p:spTree>
    <p:extLst>
      <p:ext uri="{BB962C8B-B14F-4D97-AF65-F5344CB8AC3E}">
        <p14:creationId xmlns:p14="http://schemas.microsoft.com/office/powerpoint/2010/main" val="228325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E2689-A07A-4F0F-8494-1870F0CF72AE}"/>
              </a:ext>
            </a:extLst>
          </p:cNvPr>
          <p:cNvSpPr>
            <a:spLocks noGrp="1"/>
          </p:cNvSpPr>
          <p:nvPr>
            <p:ph type="title"/>
          </p:nvPr>
        </p:nvSpPr>
        <p:spPr/>
        <p:txBody>
          <a:bodyPr/>
          <a:lstStyle/>
          <a:p>
            <a:pPr algn="ctr"/>
            <a:r>
              <a:rPr lang="sv-SE" dirty="0"/>
              <a:t>Hopp och förtvivlan i ASF-världen</a:t>
            </a:r>
          </a:p>
        </p:txBody>
      </p:sp>
      <p:sp>
        <p:nvSpPr>
          <p:cNvPr id="3" name="Platshållare för innehåll 2">
            <a:extLst>
              <a:ext uri="{FF2B5EF4-FFF2-40B4-BE49-F238E27FC236}">
                <a16:creationId xmlns:a16="http://schemas.microsoft.com/office/drawing/2014/main" id="{F82F8B90-6F65-4B98-AF24-AC94EC098AC2}"/>
              </a:ext>
            </a:extLst>
          </p:cNvPr>
          <p:cNvSpPr>
            <a:spLocks noGrp="1"/>
          </p:cNvSpPr>
          <p:nvPr>
            <p:ph sz="half" idx="1"/>
          </p:nvPr>
        </p:nvSpPr>
        <p:spPr>
          <a:xfrm>
            <a:off x="838200" y="1254034"/>
            <a:ext cx="5181600" cy="4467497"/>
          </a:xfrm>
        </p:spPr>
        <p:txBody>
          <a:bodyPr/>
          <a:lstStyle/>
          <a:p>
            <a:r>
              <a:rPr lang="sv-SE" b="1" dirty="0"/>
              <a:t>Hopp</a:t>
            </a:r>
          </a:p>
          <a:p>
            <a:pPr>
              <a:buFontTx/>
              <a:buChar char="-"/>
            </a:pPr>
            <a:r>
              <a:rPr lang="sv-SE" dirty="0"/>
              <a:t>Långtidsarbetslösheten, vi behövs verkligen!</a:t>
            </a:r>
          </a:p>
          <a:p>
            <a:pPr>
              <a:buFontTx/>
              <a:buChar char="-"/>
            </a:pPr>
            <a:r>
              <a:rPr lang="sv-SE" dirty="0"/>
              <a:t>Vårt projekt ASF Lyfter</a:t>
            </a:r>
          </a:p>
          <a:p>
            <a:pPr>
              <a:buFontTx/>
              <a:buChar char="-"/>
            </a:pPr>
            <a:r>
              <a:rPr lang="sv-SE" dirty="0"/>
              <a:t>Många nya medlemsansökningar</a:t>
            </a:r>
          </a:p>
          <a:p>
            <a:pPr>
              <a:buFontTx/>
              <a:buChar char="-"/>
            </a:pPr>
            <a:r>
              <a:rPr lang="sv-SE" dirty="0"/>
              <a:t>Företag vill göra affärer med oss</a:t>
            </a:r>
          </a:p>
          <a:p>
            <a:pPr>
              <a:buFontTx/>
              <a:buChar char="-"/>
            </a:pPr>
            <a:r>
              <a:rPr lang="sv-SE" dirty="0"/>
              <a:t>Samarbeten med andra organisationer</a:t>
            </a:r>
          </a:p>
          <a:p>
            <a:pPr>
              <a:buFontTx/>
              <a:buChar char="-"/>
            </a:pPr>
            <a:endParaRPr lang="sv-SE" dirty="0"/>
          </a:p>
          <a:p>
            <a:pPr>
              <a:buFontTx/>
              <a:buChar char="-"/>
            </a:pPr>
            <a:endParaRPr lang="sv-SE" dirty="0"/>
          </a:p>
          <a:p>
            <a:pPr>
              <a:buFontTx/>
              <a:buChar char="-"/>
            </a:pPr>
            <a:endParaRPr lang="sv-SE" dirty="0"/>
          </a:p>
        </p:txBody>
      </p:sp>
      <p:sp>
        <p:nvSpPr>
          <p:cNvPr id="4" name="Platshållare för innehåll 3">
            <a:extLst>
              <a:ext uri="{FF2B5EF4-FFF2-40B4-BE49-F238E27FC236}">
                <a16:creationId xmlns:a16="http://schemas.microsoft.com/office/drawing/2014/main" id="{3F0ED067-AE5F-4DED-AACD-75DD1153711D}"/>
              </a:ext>
            </a:extLst>
          </p:cNvPr>
          <p:cNvSpPr>
            <a:spLocks noGrp="1"/>
          </p:cNvSpPr>
          <p:nvPr>
            <p:ph sz="half" idx="2"/>
          </p:nvPr>
        </p:nvSpPr>
        <p:spPr>
          <a:xfrm>
            <a:off x="6172200" y="1254034"/>
            <a:ext cx="5181600" cy="4467497"/>
          </a:xfrm>
        </p:spPr>
        <p:txBody>
          <a:bodyPr/>
          <a:lstStyle/>
          <a:p>
            <a:r>
              <a:rPr lang="sv-SE" b="1" dirty="0"/>
              <a:t>Förtvivlan</a:t>
            </a:r>
          </a:p>
          <a:p>
            <a:pPr>
              <a:buFontTx/>
              <a:buChar char="-"/>
            </a:pPr>
            <a:r>
              <a:rPr lang="sv-SE" dirty="0"/>
              <a:t>AF:s reformering och     kommande upphandlingar</a:t>
            </a:r>
          </a:p>
          <a:p>
            <a:pPr marL="0" indent="0">
              <a:buNone/>
            </a:pPr>
            <a:r>
              <a:rPr lang="sv-SE" dirty="0"/>
              <a:t>- Konkurrens från Samhall</a:t>
            </a:r>
          </a:p>
          <a:p>
            <a:pPr>
              <a:buFontTx/>
              <a:buChar char="-"/>
            </a:pPr>
            <a:r>
              <a:rPr lang="sv-SE" dirty="0"/>
              <a:t>Kommunala arbetsmarknads-enheter som leker affär</a:t>
            </a:r>
          </a:p>
          <a:p>
            <a:pPr>
              <a:buFontTx/>
              <a:buChar char="-"/>
            </a:pPr>
            <a:r>
              <a:rPr lang="sv-SE" dirty="0"/>
              <a:t>En välfärd som har svårt att hantera komplexa kombinationer av svårigheter</a:t>
            </a:r>
          </a:p>
        </p:txBody>
      </p:sp>
    </p:spTree>
    <p:extLst>
      <p:ext uri="{BB962C8B-B14F-4D97-AF65-F5344CB8AC3E}">
        <p14:creationId xmlns:p14="http://schemas.microsoft.com/office/powerpoint/2010/main" val="13457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67649-B3A5-4A7A-B738-8074E1B15B2B}"/>
              </a:ext>
            </a:extLst>
          </p:cNvPr>
          <p:cNvSpPr>
            <a:spLocks noGrp="1"/>
          </p:cNvSpPr>
          <p:nvPr>
            <p:ph type="title"/>
          </p:nvPr>
        </p:nvSpPr>
        <p:spPr>
          <a:xfrm>
            <a:off x="852235" y="365125"/>
            <a:ext cx="10515600" cy="1325563"/>
          </a:xfrm>
        </p:spPr>
        <p:txBody>
          <a:bodyPr/>
          <a:lstStyle/>
          <a:p>
            <a:pPr algn="ctr"/>
            <a:r>
              <a:rPr lang="sv-SE" b="1" dirty="0"/>
              <a:t>Mer information och kontaktuppgifter</a:t>
            </a:r>
          </a:p>
        </p:txBody>
      </p:sp>
      <p:sp>
        <p:nvSpPr>
          <p:cNvPr id="3" name="Platshållare för innehåll 2">
            <a:extLst>
              <a:ext uri="{FF2B5EF4-FFF2-40B4-BE49-F238E27FC236}">
                <a16:creationId xmlns:a16="http://schemas.microsoft.com/office/drawing/2014/main" id="{A1ED5CDB-0F9E-478E-920D-3295F055B313}"/>
              </a:ext>
            </a:extLst>
          </p:cNvPr>
          <p:cNvSpPr>
            <a:spLocks noGrp="1"/>
          </p:cNvSpPr>
          <p:nvPr>
            <p:ph sz="half" idx="1"/>
          </p:nvPr>
        </p:nvSpPr>
        <p:spPr>
          <a:xfrm>
            <a:off x="838199" y="1335505"/>
            <a:ext cx="10459453" cy="4841458"/>
          </a:xfrm>
        </p:spPr>
        <p:txBody>
          <a:bodyPr/>
          <a:lstStyle/>
          <a:p>
            <a:pPr marL="0" indent="0" algn="ctr">
              <a:buNone/>
            </a:pPr>
            <a:r>
              <a:rPr lang="sv-SE" sz="2000" b="1" dirty="0"/>
              <a:t>För mer information om </a:t>
            </a:r>
            <a:r>
              <a:rPr lang="sv-SE" sz="2000" b="1" dirty="0" err="1"/>
              <a:t>Skoopi</a:t>
            </a:r>
            <a:r>
              <a:rPr lang="sv-SE" sz="2000" b="1" dirty="0"/>
              <a:t> och ASF</a:t>
            </a:r>
          </a:p>
          <a:p>
            <a:pPr marL="0" indent="0">
              <a:buNone/>
            </a:pPr>
            <a:endParaRPr lang="sv-SE" sz="2000" u="sng" dirty="0">
              <a:hlinkClick r:id="rId2"/>
            </a:endParaRPr>
          </a:p>
          <a:p>
            <a:pPr>
              <a:buFontTx/>
              <a:buChar char="-"/>
            </a:pPr>
            <a:r>
              <a:rPr lang="sv-SE" sz="2000" dirty="0"/>
              <a:t>Vår hemsida </a:t>
            </a:r>
            <a:r>
              <a:rPr lang="sv-SE" sz="2000" dirty="0">
                <a:hlinkClick r:id="rId2"/>
              </a:rPr>
              <a:t>www.skoopi.coop</a:t>
            </a:r>
            <a:r>
              <a:rPr lang="sv-SE" sz="2000" dirty="0"/>
              <a:t> uppdateras ständigt för att innehålla allt man kan behöva veta om ASF-världen.</a:t>
            </a:r>
          </a:p>
          <a:p>
            <a:pPr marL="0" indent="0">
              <a:buNone/>
            </a:pPr>
            <a:r>
              <a:rPr lang="sv-SE" sz="2000" dirty="0"/>
              <a:t>-  Följ också gärna vår </a:t>
            </a:r>
            <a:r>
              <a:rPr lang="sv-SE" sz="2000" dirty="0" err="1"/>
              <a:t>facebooksida</a:t>
            </a:r>
            <a:r>
              <a:rPr lang="sv-SE" sz="2000" dirty="0"/>
              <a:t> </a:t>
            </a:r>
            <a:r>
              <a:rPr lang="sv-SE" sz="2000" dirty="0">
                <a:hlinkClick r:id="rId3"/>
              </a:rPr>
              <a:t>https://www.facebook.com/skoopi.coop</a:t>
            </a:r>
            <a:r>
              <a:rPr lang="sv-SE" sz="2000" dirty="0"/>
              <a:t> </a:t>
            </a:r>
          </a:p>
          <a:p>
            <a:pPr>
              <a:buFontTx/>
              <a:buChar char="-"/>
            </a:pPr>
            <a:r>
              <a:rPr lang="sv-SE" sz="2000" dirty="0"/>
              <a:t>Gå med i vår  </a:t>
            </a:r>
            <a:r>
              <a:rPr lang="sv-SE" sz="2000" dirty="0" err="1"/>
              <a:t>facebookgrupp</a:t>
            </a:r>
            <a:r>
              <a:rPr lang="sv-SE" sz="2000" dirty="0"/>
              <a:t> ”Utveckling av </a:t>
            </a:r>
            <a:r>
              <a:rPr lang="sv-SE" sz="2000" dirty="0" err="1"/>
              <a:t>arbetsintegrerande</a:t>
            </a:r>
            <a:r>
              <a:rPr lang="sv-SE" sz="2000" dirty="0"/>
              <a:t> sociala företag”      </a:t>
            </a:r>
            <a:r>
              <a:rPr lang="sv-SE" sz="2000" dirty="0">
                <a:hlinkClick r:id="rId4"/>
              </a:rPr>
              <a:t>https://www.facebook.com/groups/168110873214646</a:t>
            </a:r>
            <a:endParaRPr lang="sv-SE" sz="2000" dirty="0"/>
          </a:p>
          <a:p>
            <a:pPr>
              <a:buFontTx/>
              <a:buChar char="-"/>
            </a:pPr>
            <a:r>
              <a:rPr lang="sv-SE" sz="2000" dirty="0"/>
              <a:t>Kom med på </a:t>
            </a:r>
            <a:r>
              <a:rPr lang="sv-SE" sz="2000" dirty="0" err="1"/>
              <a:t>Skoop-idialogerna</a:t>
            </a:r>
            <a:r>
              <a:rPr lang="sv-SE" sz="2000" dirty="0"/>
              <a:t> på fredagar 8,30-9,30 på </a:t>
            </a:r>
            <a:r>
              <a:rPr lang="sv-SE" sz="1800" u="sng" dirty="0">
                <a:solidFill>
                  <a:srgbClr val="FF0000"/>
                </a:solidFill>
                <a:effectLst/>
                <a:latin typeface="Times New Roman" panose="02020603050405020304" pitchFamily="18" charset="0"/>
                <a:ea typeface="Calibri" panose="020F0502020204030204" pitchFamily="34" charset="0"/>
                <a:hlinkClick r:id="rId5"/>
              </a:rPr>
              <a:t>https://zoom.us/j/9965190883</a:t>
            </a:r>
            <a:r>
              <a:rPr lang="sv-SE" sz="2000" dirty="0"/>
              <a:t> Här  blandas olika teman med t ex upphandlare eller kommuner som vill ställa frågor till ASF-världen med mer fria diskussioner om det som är aktuellt inom ASF-världen. Vad som är aktuellt för veckan presenteras på </a:t>
            </a:r>
            <a:r>
              <a:rPr lang="sv-SE" sz="2000" dirty="0" err="1"/>
              <a:t>facebook</a:t>
            </a:r>
            <a:r>
              <a:rPr lang="sv-SE" sz="2000" dirty="0"/>
              <a:t>. </a:t>
            </a:r>
          </a:p>
          <a:p>
            <a:pPr>
              <a:buFontTx/>
              <a:buChar char="-"/>
            </a:pPr>
            <a:r>
              <a:rPr lang="sv-SE" sz="2000" dirty="0"/>
              <a:t>Maila Ulrica Persson, ordförande i </a:t>
            </a:r>
            <a:r>
              <a:rPr lang="sv-SE" sz="2000" dirty="0" err="1"/>
              <a:t>Skoopi</a:t>
            </a:r>
            <a:r>
              <a:rPr lang="sv-SE" sz="2000" dirty="0"/>
              <a:t> på info@skoopi.coop</a:t>
            </a:r>
          </a:p>
        </p:txBody>
      </p:sp>
    </p:spTree>
    <p:extLst>
      <p:ext uri="{BB962C8B-B14F-4D97-AF65-F5344CB8AC3E}">
        <p14:creationId xmlns:p14="http://schemas.microsoft.com/office/powerpoint/2010/main" val="414117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A3228-2FF0-4C2D-9574-EF6AD731E671}"/>
              </a:ext>
            </a:extLst>
          </p:cNvPr>
          <p:cNvSpPr>
            <a:spLocks noGrp="1"/>
          </p:cNvSpPr>
          <p:nvPr>
            <p:ph type="title"/>
          </p:nvPr>
        </p:nvSpPr>
        <p:spPr>
          <a:xfrm>
            <a:off x="838200" y="365126"/>
            <a:ext cx="10515600" cy="681622"/>
          </a:xfrm>
        </p:spPr>
        <p:txBody>
          <a:bodyPr/>
          <a:lstStyle/>
          <a:p>
            <a:r>
              <a:rPr lang="sv-SE" dirty="0"/>
              <a:t>Vad är och gör </a:t>
            </a:r>
            <a:r>
              <a:rPr lang="sv-SE" dirty="0" err="1"/>
              <a:t>Skoopi</a:t>
            </a:r>
            <a:r>
              <a:rPr lang="sv-SE" dirty="0"/>
              <a:t>?</a:t>
            </a:r>
          </a:p>
        </p:txBody>
      </p:sp>
      <p:sp>
        <p:nvSpPr>
          <p:cNvPr id="3" name="Platshållare för innehåll 2">
            <a:extLst>
              <a:ext uri="{FF2B5EF4-FFF2-40B4-BE49-F238E27FC236}">
                <a16:creationId xmlns:a16="http://schemas.microsoft.com/office/drawing/2014/main" id="{4ECB2968-30AF-41E5-9B7E-7D18F2FDFD85}"/>
              </a:ext>
            </a:extLst>
          </p:cNvPr>
          <p:cNvSpPr>
            <a:spLocks noGrp="1"/>
          </p:cNvSpPr>
          <p:nvPr>
            <p:ph idx="1"/>
          </p:nvPr>
        </p:nvSpPr>
        <p:spPr>
          <a:xfrm>
            <a:off x="838200" y="1149017"/>
            <a:ext cx="10515600" cy="4767690"/>
          </a:xfrm>
        </p:spPr>
        <p:txBody>
          <a:bodyPr/>
          <a:lstStyle/>
          <a:p>
            <a:pPr marL="457200" indent="-457200">
              <a:buFontTx/>
              <a:buChar char="-"/>
            </a:pPr>
            <a:r>
              <a:rPr lang="sv-SE" dirty="0"/>
              <a:t>En ideell och frivillig sammanslutning av </a:t>
            </a:r>
            <a:r>
              <a:rPr lang="sv-SE" dirty="0" err="1"/>
              <a:t>Arbetsintegrerande</a:t>
            </a:r>
            <a:r>
              <a:rPr lang="sv-SE" dirty="0"/>
              <a:t> sociala företag, ASF i Sverige.</a:t>
            </a:r>
          </a:p>
          <a:p>
            <a:pPr marL="457200" indent="-457200">
              <a:buFontTx/>
              <a:buChar char="-"/>
            </a:pPr>
            <a:r>
              <a:rPr lang="sv-SE" dirty="0"/>
              <a:t>En egen intressepolitisk röst för ASF i Sverige</a:t>
            </a:r>
          </a:p>
          <a:p>
            <a:pPr marL="457200" indent="-457200">
              <a:buFontTx/>
              <a:buChar char="-"/>
            </a:pPr>
            <a:r>
              <a:rPr lang="sv-SE" dirty="0"/>
              <a:t>Erbjuder möjlighet till certifiering av ASF enligt SIS-standard</a:t>
            </a:r>
          </a:p>
          <a:p>
            <a:pPr marL="457200" indent="-457200">
              <a:buFontTx/>
              <a:buChar char="-"/>
            </a:pPr>
            <a:r>
              <a:rPr lang="sv-SE" dirty="0"/>
              <a:t>Erbjuder anslutning till arbetsgivarorganisationen </a:t>
            </a:r>
            <a:r>
              <a:rPr lang="sv-SE" dirty="0" err="1"/>
              <a:t>Fremia</a:t>
            </a:r>
            <a:r>
              <a:rPr lang="sv-SE" dirty="0"/>
              <a:t> via gruppmedlemskap till reducerad kostnad.</a:t>
            </a:r>
          </a:p>
          <a:p>
            <a:pPr marL="457200" indent="-457200">
              <a:buFontTx/>
              <a:buChar char="-"/>
            </a:pPr>
            <a:r>
              <a:rPr lang="sv-SE" dirty="0"/>
              <a:t>Fungerar som </a:t>
            </a:r>
            <a:r>
              <a:rPr lang="sv-SE" dirty="0" err="1"/>
              <a:t>verksamhetskommité</a:t>
            </a:r>
            <a:r>
              <a:rPr lang="sv-SE" dirty="0"/>
              <a:t> för det speciella kollektivavtal för ASF som </a:t>
            </a:r>
            <a:r>
              <a:rPr lang="sv-SE" dirty="0" err="1"/>
              <a:t>Fremia</a:t>
            </a:r>
            <a:r>
              <a:rPr lang="sv-SE" dirty="0"/>
              <a:t> har med kommunal.</a:t>
            </a:r>
          </a:p>
          <a:p>
            <a:pPr marL="457200" indent="-457200">
              <a:buFontTx/>
              <a:buChar char="-"/>
            </a:pPr>
            <a:r>
              <a:rPr lang="sv-SE" dirty="0"/>
              <a:t>Driver och är aktiv part i projekt för att främja utveckling och framväxt av ASF.</a:t>
            </a:r>
          </a:p>
        </p:txBody>
      </p:sp>
    </p:spTree>
    <p:extLst>
      <p:ext uri="{BB962C8B-B14F-4D97-AF65-F5344CB8AC3E}">
        <p14:creationId xmlns:p14="http://schemas.microsoft.com/office/powerpoint/2010/main" val="317478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5556B9-E40E-479D-8F92-19BAE60C09BA}"/>
              </a:ext>
            </a:extLst>
          </p:cNvPr>
          <p:cNvSpPr>
            <a:spLocks noGrp="1"/>
          </p:cNvSpPr>
          <p:nvPr>
            <p:ph type="title"/>
          </p:nvPr>
        </p:nvSpPr>
        <p:spPr/>
        <p:txBody>
          <a:bodyPr/>
          <a:lstStyle/>
          <a:p>
            <a:r>
              <a:rPr lang="sv-SE" dirty="0"/>
              <a:t>ASF i förhållande till sociala företag i dess vidare bemärkelse.</a:t>
            </a:r>
          </a:p>
        </p:txBody>
      </p:sp>
      <p:pic>
        <p:nvPicPr>
          <p:cNvPr id="5" name="Platshållare för innehåll 4">
            <a:extLst>
              <a:ext uri="{FF2B5EF4-FFF2-40B4-BE49-F238E27FC236}">
                <a16:creationId xmlns:a16="http://schemas.microsoft.com/office/drawing/2014/main" id="{9887B2DA-E1BF-4DEE-BEDC-E27F57CD2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954" y="1899059"/>
            <a:ext cx="5974092" cy="3944120"/>
          </a:xfrm>
        </p:spPr>
      </p:pic>
    </p:spTree>
    <p:extLst>
      <p:ext uri="{BB962C8B-B14F-4D97-AF65-F5344CB8AC3E}">
        <p14:creationId xmlns:p14="http://schemas.microsoft.com/office/powerpoint/2010/main" val="238779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3D9966D0-E320-43FE-8380-C5AE9801CA0D}"/>
              </a:ext>
            </a:extLst>
          </p:cNvPr>
          <p:cNvSpPr txBox="1"/>
          <p:nvPr/>
        </p:nvSpPr>
        <p:spPr>
          <a:xfrm>
            <a:off x="600891" y="4121059"/>
            <a:ext cx="10802983" cy="1569660"/>
          </a:xfrm>
          <a:prstGeom prst="rect">
            <a:avLst/>
          </a:prstGeom>
          <a:noFill/>
        </p:spPr>
        <p:txBody>
          <a:bodyPr wrap="square" rtlCol="0">
            <a:spAutoFit/>
          </a:bodyPr>
          <a:lstStyle/>
          <a:p>
            <a:pPr algn="ctr"/>
            <a:endParaRPr lang="sv-SE" sz="2400" dirty="0"/>
          </a:p>
          <a:p>
            <a:pPr algn="ctr"/>
            <a:endParaRPr lang="sv-SE" sz="2400" dirty="0"/>
          </a:p>
          <a:p>
            <a:pPr algn="ctr"/>
            <a:r>
              <a:rPr lang="sv-SE" sz="2400" dirty="0"/>
              <a:t>Hos ett ASF är arbetsintegrationen själva målet och syftet. Ett </a:t>
            </a:r>
            <a:r>
              <a:rPr lang="sv-SE" sz="2400" dirty="0" err="1"/>
              <a:t>ev</a:t>
            </a:r>
            <a:r>
              <a:rPr lang="sv-SE" sz="2400" dirty="0"/>
              <a:t> överskott går därför tillbaka till just det. Verktyget är de varor och tjänster vi säljer!</a:t>
            </a:r>
          </a:p>
        </p:txBody>
      </p:sp>
      <p:sp>
        <p:nvSpPr>
          <p:cNvPr id="2" name="textruta 1">
            <a:extLst>
              <a:ext uri="{FF2B5EF4-FFF2-40B4-BE49-F238E27FC236}">
                <a16:creationId xmlns:a16="http://schemas.microsoft.com/office/drawing/2014/main" id="{753456DD-3F14-4244-B1FB-3E36F7E39D48}"/>
              </a:ext>
            </a:extLst>
          </p:cNvPr>
          <p:cNvSpPr txBox="1"/>
          <p:nvPr/>
        </p:nvSpPr>
        <p:spPr>
          <a:xfrm>
            <a:off x="374573" y="395430"/>
            <a:ext cx="11029301" cy="1200329"/>
          </a:xfrm>
          <a:prstGeom prst="rect">
            <a:avLst/>
          </a:prstGeom>
          <a:noFill/>
        </p:spPr>
        <p:txBody>
          <a:bodyPr wrap="square" rtlCol="0">
            <a:spAutoFit/>
          </a:bodyPr>
          <a:lstStyle/>
          <a:p>
            <a:pPr algn="ctr"/>
            <a:r>
              <a:rPr lang="sv-SE" sz="2400" dirty="0"/>
              <a:t>Sociala företag kan finnas till av många olika syften och ha många olika mål för sina verksamheter. Alla dessa olika typer av sociala företag kan ha </a:t>
            </a:r>
            <a:r>
              <a:rPr lang="sv-SE" sz="2400" dirty="0" err="1"/>
              <a:t>arbetsintegrerande</a:t>
            </a:r>
            <a:r>
              <a:rPr lang="sv-SE" sz="2400" dirty="0"/>
              <a:t> verksamhet som ett verktyg för att nå sina mål och syften. </a:t>
            </a:r>
          </a:p>
        </p:txBody>
      </p:sp>
      <p:pic>
        <p:nvPicPr>
          <p:cNvPr id="21" name="Bildobjekt 20">
            <a:extLst>
              <a:ext uri="{FF2B5EF4-FFF2-40B4-BE49-F238E27FC236}">
                <a16:creationId xmlns:a16="http://schemas.microsoft.com/office/drawing/2014/main" id="{963779FE-C959-4E1A-98F2-9136E7356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821" y="1595759"/>
            <a:ext cx="6602490" cy="3415907"/>
          </a:xfrm>
          <a:prstGeom prst="rect">
            <a:avLst/>
          </a:prstGeom>
        </p:spPr>
      </p:pic>
    </p:spTree>
    <p:extLst>
      <p:ext uri="{BB962C8B-B14F-4D97-AF65-F5344CB8AC3E}">
        <p14:creationId xmlns:p14="http://schemas.microsoft.com/office/powerpoint/2010/main" val="240027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72EE02-78DB-4F57-927A-33384273C8C8}"/>
              </a:ext>
            </a:extLst>
          </p:cNvPr>
          <p:cNvSpPr>
            <a:spLocks noGrp="1"/>
          </p:cNvSpPr>
          <p:nvPr>
            <p:ph type="title"/>
          </p:nvPr>
        </p:nvSpPr>
        <p:spPr/>
        <p:txBody>
          <a:bodyPr/>
          <a:lstStyle/>
          <a:p>
            <a:r>
              <a:rPr lang="sv-SE" dirty="0"/>
              <a:t>Varför är vi så tjatiga med definition, avgränsningar och vilka vi är?</a:t>
            </a:r>
          </a:p>
        </p:txBody>
      </p:sp>
      <p:sp>
        <p:nvSpPr>
          <p:cNvPr id="3" name="Platshållare för innehåll 2">
            <a:extLst>
              <a:ext uri="{FF2B5EF4-FFF2-40B4-BE49-F238E27FC236}">
                <a16:creationId xmlns:a16="http://schemas.microsoft.com/office/drawing/2014/main" id="{65406510-56E0-4E01-BCE8-868F85411CAF}"/>
              </a:ext>
            </a:extLst>
          </p:cNvPr>
          <p:cNvSpPr>
            <a:spLocks noGrp="1"/>
          </p:cNvSpPr>
          <p:nvPr>
            <p:ph idx="1"/>
          </p:nvPr>
        </p:nvSpPr>
        <p:spPr/>
        <p:txBody>
          <a:bodyPr/>
          <a:lstStyle/>
          <a:p>
            <a:pPr marL="457200" indent="-457200">
              <a:buFontTx/>
              <a:buChar char="-"/>
            </a:pPr>
            <a:r>
              <a:rPr lang="sv-SE" sz="2600" dirty="0"/>
              <a:t>Vi upplever ett sug efter den tydligheten från våra kunder och samarbetspartners. De vill veta vad som är syftet med företaget och vad eventuellt överskott används till så det t ex inte visar sig att de gynnar församlingsverksamhet som predikar att homosexualitet är en synd eller något annat som inte stämmer med deras värdegrund. </a:t>
            </a:r>
          </a:p>
          <a:p>
            <a:pPr marL="457200" indent="-457200">
              <a:buFontTx/>
              <a:buChar char="-"/>
            </a:pPr>
            <a:r>
              <a:rPr lang="sv-SE" sz="2600" dirty="0"/>
              <a:t>När </a:t>
            </a:r>
            <a:r>
              <a:rPr lang="sv-SE" sz="2600" dirty="0" err="1"/>
              <a:t>Skoopi</a:t>
            </a:r>
            <a:r>
              <a:rPr lang="sv-SE" sz="2600" dirty="0"/>
              <a:t> pratar om nyttan med ASF är det viktigt att vi vet vilka företag det är vi ger röst åt.</a:t>
            </a:r>
          </a:p>
          <a:p>
            <a:pPr marL="457200" indent="-457200">
              <a:buFontTx/>
              <a:buChar char="-"/>
            </a:pPr>
            <a:r>
              <a:rPr lang="sv-SE" sz="2600" dirty="0"/>
              <a:t>Att äga sin egna ord, begrepp och verktyg är viktigt för de flesta organisationer men kanske extra viktigt för ASF och våra medarbetare som många gånger inte fått möjlighet att själva bära sitt budskap.</a:t>
            </a:r>
          </a:p>
          <a:p>
            <a:endParaRPr lang="sv-SE" dirty="0"/>
          </a:p>
        </p:txBody>
      </p:sp>
    </p:spTree>
    <p:extLst>
      <p:ext uri="{BB962C8B-B14F-4D97-AF65-F5344CB8AC3E}">
        <p14:creationId xmlns:p14="http://schemas.microsoft.com/office/powerpoint/2010/main" val="293017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8B3837-646D-48F2-A103-408B283CE3AA}"/>
              </a:ext>
            </a:extLst>
          </p:cNvPr>
          <p:cNvSpPr>
            <a:spLocks noGrp="1"/>
          </p:cNvSpPr>
          <p:nvPr>
            <p:ph type="title"/>
          </p:nvPr>
        </p:nvSpPr>
        <p:spPr>
          <a:xfrm>
            <a:off x="838200" y="365126"/>
            <a:ext cx="10515600" cy="784406"/>
          </a:xfrm>
        </p:spPr>
        <p:txBody>
          <a:bodyPr/>
          <a:lstStyle/>
          <a:p>
            <a:r>
              <a:rPr lang="sv-SE" dirty="0"/>
              <a:t>ASF:s två ben</a:t>
            </a:r>
          </a:p>
        </p:txBody>
      </p:sp>
      <p:sp>
        <p:nvSpPr>
          <p:cNvPr id="3" name="Platshållare för innehåll 2">
            <a:extLst>
              <a:ext uri="{FF2B5EF4-FFF2-40B4-BE49-F238E27FC236}">
                <a16:creationId xmlns:a16="http://schemas.microsoft.com/office/drawing/2014/main" id="{457C0019-BAE4-47ED-9364-8D068A084EA8}"/>
              </a:ext>
            </a:extLst>
          </p:cNvPr>
          <p:cNvSpPr>
            <a:spLocks noGrp="1"/>
          </p:cNvSpPr>
          <p:nvPr>
            <p:ph idx="1"/>
          </p:nvPr>
        </p:nvSpPr>
        <p:spPr>
          <a:xfrm>
            <a:off x="838200" y="1149533"/>
            <a:ext cx="10515600" cy="4767174"/>
          </a:xfrm>
        </p:spPr>
        <p:txBody>
          <a:bodyPr/>
          <a:lstStyle/>
          <a:p>
            <a:r>
              <a:rPr lang="sv-SE" sz="2400" dirty="0"/>
              <a:t>Tillväxtverket kommunicerade ofta att ett ASF har minst två olika affärsben.</a:t>
            </a:r>
          </a:p>
          <a:p>
            <a:endParaRPr lang="sv-SE" sz="2400" dirty="0"/>
          </a:p>
          <a:p>
            <a:pPr marL="457200" indent="-457200">
              <a:buFontTx/>
              <a:buChar char="-"/>
            </a:pPr>
            <a:r>
              <a:rPr lang="sv-SE" sz="2400" dirty="0"/>
              <a:t>Ett ben där man utför arbetsrehabiliterande tjänster mot ersättning. Här är det i princip bara offentlig sektor som är och kan vara kund.</a:t>
            </a:r>
          </a:p>
          <a:p>
            <a:pPr marL="457200" indent="-457200">
              <a:buFontTx/>
              <a:buChar char="-"/>
            </a:pPr>
            <a:r>
              <a:rPr lang="sv-SE" sz="2400" dirty="0"/>
              <a:t>Ett eller flera andra ben där men säljer varor och tjänster till en bredare kundkrets av privatpersoner, företag, föreningar och offentlig sektor. Detta ben blir ofta verktyget för att uppnår den arbetsintegration som är verksamhetens syfte.</a:t>
            </a:r>
          </a:p>
          <a:p>
            <a:r>
              <a:rPr lang="sv-SE" sz="2400" dirty="0"/>
              <a:t>Vi uppmanar våra medlemmar att inte ha allt för stor tyngd på  arbetsrehabiliterande tjänster då det har en smal och oförutsägbar kundbas. Ofta har det benet en större andel av omsättningen de första åren och kan sen minska i  ekonomisk betydelse när andra affärer utvecklas.</a:t>
            </a:r>
          </a:p>
        </p:txBody>
      </p:sp>
    </p:spTree>
    <p:extLst>
      <p:ext uri="{BB962C8B-B14F-4D97-AF65-F5344CB8AC3E}">
        <p14:creationId xmlns:p14="http://schemas.microsoft.com/office/powerpoint/2010/main" val="398503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0C04B-7B17-48BC-B137-6EFB21C5C4EA}"/>
              </a:ext>
            </a:extLst>
          </p:cNvPr>
          <p:cNvSpPr>
            <a:spLocks noGrp="1"/>
          </p:cNvSpPr>
          <p:nvPr>
            <p:ph type="title"/>
          </p:nvPr>
        </p:nvSpPr>
        <p:spPr>
          <a:xfrm>
            <a:off x="838200" y="365126"/>
            <a:ext cx="10515600" cy="1241606"/>
          </a:xfrm>
        </p:spPr>
        <p:txBody>
          <a:bodyPr/>
          <a:lstStyle/>
          <a:p>
            <a:r>
              <a:rPr lang="sv-SE" sz="3600" dirty="0" err="1"/>
              <a:t>Skoopis</a:t>
            </a:r>
            <a:r>
              <a:rPr lang="sv-SE" sz="3600" dirty="0"/>
              <a:t> förtydligande definition som nya medlemmar och plats på ASF-Listan prövas mot</a:t>
            </a:r>
          </a:p>
        </p:txBody>
      </p:sp>
      <p:sp>
        <p:nvSpPr>
          <p:cNvPr id="3" name="Platshållare för innehåll 2">
            <a:extLst>
              <a:ext uri="{FF2B5EF4-FFF2-40B4-BE49-F238E27FC236}">
                <a16:creationId xmlns:a16="http://schemas.microsoft.com/office/drawing/2014/main" id="{7C3426BC-6CE2-482F-BD1C-3BF20FBAE7DF}"/>
              </a:ext>
            </a:extLst>
          </p:cNvPr>
          <p:cNvSpPr>
            <a:spLocks noGrp="1"/>
          </p:cNvSpPr>
          <p:nvPr>
            <p:ph idx="1"/>
          </p:nvPr>
        </p:nvSpPr>
        <p:spPr>
          <a:xfrm>
            <a:off x="838200" y="1933303"/>
            <a:ext cx="10515600" cy="3983403"/>
          </a:xfrm>
        </p:spPr>
        <p:txBody>
          <a:bodyPr/>
          <a:lstStyle/>
          <a:p>
            <a:r>
              <a:rPr lang="sv-SE" dirty="0"/>
              <a:t>Efter mycket vånda och stort besvär samt en stor dos av medlemskommunikation på stämmor, remissförföranden och Skoopi-dialoger antogs den av styrelsen 2021-03-31. </a:t>
            </a:r>
            <a:br>
              <a:rPr lang="sv-SE" dirty="0"/>
            </a:br>
            <a:r>
              <a:rPr lang="sv-SE" dirty="0"/>
              <a:t>Den utredning som Tillväxtverket köpte in angående behov av definition för sociala företag hade då landat i rekommendationen att branscherna bör definiera sig själva.</a:t>
            </a:r>
          </a:p>
          <a:p>
            <a:endParaRPr lang="sv-SE" dirty="0"/>
          </a:p>
          <a:p>
            <a:r>
              <a:rPr lang="sv-SE" sz="2000" dirty="0"/>
              <a:t>(Vi vet ju inte ännu vad som händer med utredningen ”idéburna aktörer i välfärden” och deras förslag om juridisk definition som nu ligger men tills vi hör något annat kör vi på detta.)</a:t>
            </a:r>
          </a:p>
          <a:p>
            <a:endParaRPr lang="sv-SE" b="0" i="0" dirty="0">
              <a:solidFill>
                <a:srgbClr val="00354D"/>
              </a:solidFill>
              <a:effectLst/>
              <a:latin typeface="Georgia" panose="02040502050405020303" pitchFamily="18" charset="0"/>
            </a:endParaRPr>
          </a:p>
          <a:p>
            <a:endParaRPr lang="sv-SE" dirty="0"/>
          </a:p>
        </p:txBody>
      </p:sp>
    </p:spTree>
    <p:extLst>
      <p:ext uri="{BB962C8B-B14F-4D97-AF65-F5344CB8AC3E}">
        <p14:creationId xmlns:p14="http://schemas.microsoft.com/office/powerpoint/2010/main" val="132466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2D99A7-1E64-408B-A203-DF60B6AF2A08}"/>
              </a:ext>
            </a:extLst>
          </p:cNvPr>
          <p:cNvSpPr>
            <a:spLocks noGrp="1"/>
          </p:cNvSpPr>
          <p:nvPr>
            <p:ph type="title"/>
          </p:nvPr>
        </p:nvSpPr>
        <p:spPr/>
        <p:txBody>
          <a:bodyPr/>
          <a:lstStyle/>
          <a:p>
            <a:r>
              <a:rPr lang="sv-SE" sz="3200" b="1" i="0" dirty="0">
                <a:solidFill>
                  <a:srgbClr val="00354D"/>
                </a:solidFill>
                <a:effectLst/>
                <a:latin typeface="Lato" panose="020F0502020204030203" pitchFamily="34" charset="0"/>
              </a:rPr>
              <a:t>1. ASF driver näringsverksamhet med målsättning att integrera människor i samhälle och arbetsliv.</a:t>
            </a:r>
            <a:br>
              <a:rPr lang="sv-SE" b="1" i="0" dirty="0">
                <a:solidFill>
                  <a:srgbClr val="00354D"/>
                </a:solidFill>
                <a:effectLst/>
                <a:latin typeface="Lato" panose="020F0502020204030203" pitchFamily="34" charset="0"/>
              </a:rPr>
            </a:br>
            <a:endParaRPr lang="sv-SE" dirty="0"/>
          </a:p>
        </p:txBody>
      </p:sp>
      <p:sp>
        <p:nvSpPr>
          <p:cNvPr id="3" name="Platshållare för innehåll 2">
            <a:extLst>
              <a:ext uri="{FF2B5EF4-FFF2-40B4-BE49-F238E27FC236}">
                <a16:creationId xmlns:a16="http://schemas.microsoft.com/office/drawing/2014/main" id="{EE4BA52C-0408-4E61-94CD-6D060C0AAF6D}"/>
              </a:ext>
            </a:extLst>
          </p:cNvPr>
          <p:cNvSpPr>
            <a:spLocks noGrp="1"/>
          </p:cNvSpPr>
          <p:nvPr>
            <p:ph idx="1"/>
          </p:nvPr>
        </p:nvSpPr>
        <p:spPr/>
        <p:txBody>
          <a:bodyPr/>
          <a:lstStyle/>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Företagets </a:t>
            </a:r>
            <a:r>
              <a:rPr lang="sv-SE" b="1" i="0" dirty="0">
                <a:solidFill>
                  <a:srgbClr val="00354D"/>
                </a:solidFill>
                <a:effectLst/>
                <a:latin typeface="Georgia" panose="02040502050405020303" pitchFamily="18" charset="0"/>
              </a:rPr>
              <a:t>främsta syfte är social och yrkesmässig integration </a:t>
            </a:r>
            <a:r>
              <a:rPr lang="sv-SE" b="0" i="0" dirty="0">
                <a:solidFill>
                  <a:srgbClr val="00354D"/>
                </a:solidFill>
                <a:effectLst/>
                <a:latin typeface="Georgia" panose="02040502050405020303" pitchFamily="18" charset="0"/>
              </a:rPr>
              <a:t>av målgruppen – personer som </a:t>
            </a:r>
            <a:r>
              <a:rPr lang="sv-SE" b="0" i="0" dirty="0" err="1">
                <a:solidFill>
                  <a:srgbClr val="00354D"/>
                </a:solidFill>
                <a:effectLst/>
                <a:latin typeface="Georgia" panose="02040502050405020303" pitchFamily="18" charset="0"/>
              </a:rPr>
              <a:t>pga</a:t>
            </a:r>
            <a:r>
              <a:rPr lang="sv-SE" b="0" i="0" dirty="0">
                <a:solidFill>
                  <a:srgbClr val="00354D"/>
                </a:solidFill>
                <a:effectLst/>
                <a:latin typeface="Georgia" panose="02040502050405020303" pitchFamily="18" charset="0"/>
              </a:rPr>
              <a:t> funktionsnedsättning eller av andra skäl har svårt att komma och få fäste på arbetsmarknaden.</a:t>
            </a: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Ett ASF har som ambition att </a:t>
            </a:r>
            <a:r>
              <a:rPr lang="sv-SE" b="1" i="0" dirty="0">
                <a:solidFill>
                  <a:srgbClr val="00354D"/>
                </a:solidFill>
                <a:effectLst/>
                <a:latin typeface="Georgia" panose="02040502050405020303" pitchFamily="18" charset="0"/>
              </a:rPr>
              <a:t>skapa hållbara anställningar </a:t>
            </a:r>
            <a:r>
              <a:rPr lang="sv-SE" b="0" i="0" dirty="0">
                <a:solidFill>
                  <a:srgbClr val="00354D"/>
                </a:solidFill>
                <a:effectLst/>
                <a:latin typeface="Georgia" panose="02040502050405020303" pitchFamily="18" charset="0"/>
              </a:rPr>
              <a:t>i företaget för personer ur ovanstående beskrivna målgrupp.</a:t>
            </a: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Företag som under en längre tid enbart bedriver praktik, arbetsträning och motsvarande utan att ha anställd ur denna målgrupp är därför inte att betrakta som ASF.</a:t>
            </a:r>
          </a:p>
          <a:p>
            <a:endParaRPr lang="sv-SE" dirty="0"/>
          </a:p>
        </p:txBody>
      </p:sp>
    </p:spTree>
    <p:extLst>
      <p:ext uri="{BB962C8B-B14F-4D97-AF65-F5344CB8AC3E}">
        <p14:creationId xmlns:p14="http://schemas.microsoft.com/office/powerpoint/2010/main" val="125420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26BBBC-DAFA-42CE-B9EF-90857C1BD3BC}"/>
              </a:ext>
            </a:extLst>
          </p:cNvPr>
          <p:cNvSpPr>
            <a:spLocks noGrp="1"/>
          </p:cNvSpPr>
          <p:nvPr>
            <p:ph type="title"/>
          </p:nvPr>
        </p:nvSpPr>
        <p:spPr/>
        <p:txBody>
          <a:bodyPr/>
          <a:lstStyle/>
          <a:p>
            <a:r>
              <a:rPr lang="sv-SE" sz="3200" b="1" i="0" dirty="0">
                <a:solidFill>
                  <a:srgbClr val="00354D"/>
                </a:solidFill>
                <a:effectLst/>
                <a:latin typeface="Lato" panose="020F0502020204030203" pitchFamily="34" charset="0"/>
              </a:rPr>
              <a:t>2. ASF skapar delaktighet för medarbetarna genom ägande, avtal eller på annat väl dokumenterat sätt.</a:t>
            </a:r>
            <a:br>
              <a:rPr lang="sv-SE" b="1" i="0" dirty="0">
                <a:solidFill>
                  <a:srgbClr val="00354D"/>
                </a:solidFill>
                <a:effectLst/>
                <a:latin typeface="Lato" panose="020F0502020204030203" pitchFamily="34" charset="0"/>
              </a:rPr>
            </a:br>
            <a:endParaRPr lang="sv-SE" dirty="0"/>
          </a:p>
        </p:txBody>
      </p:sp>
      <p:sp>
        <p:nvSpPr>
          <p:cNvPr id="3" name="Platshållare för innehåll 2">
            <a:extLst>
              <a:ext uri="{FF2B5EF4-FFF2-40B4-BE49-F238E27FC236}">
                <a16:creationId xmlns:a16="http://schemas.microsoft.com/office/drawing/2014/main" id="{C96C9427-5C1E-4C83-B63B-05E11943FA4C}"/>
              </a:ext>
            </a:extLst>
          </p:cNvPr>
          <p:cNvSpPr>
            <a:spLocks noGrp="1"/>
          </p:cNvSpPr>
          <p:nvPr>
            <p:ph idx="1"/>
          </p:nvPr>
        </p:nvSpPr>
        <p:spPr/>
        <p:txBody>
          <a:bodyPr/>
          <a:lstStyle/>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Det måste finnas ett </a:t>
            </a:r>
            <a:r>
              <a:rPr lang="sv-SE" b="1" i="0" dirty="0">
                <a:solidFill>
                  <a:srgbClr val="00354D"/>
                </a:solidFill>
                <a:effectLst/>
                <a:latin typeface="Georgia" panose="02040502050405020303" pitchFamily="18" charset="0"/>
              </a:rPr>
              <a:t>strukturerat och nedskrivet förhållningssätt till hur delaktigheten fungerar </a:t>
            </a:r>
            <a:r>
              <a:rPr lang="sv-SE" b="0" i="0" dirty="0">
                <a:solidFill>
                  <a:srgbClr val="00354D"/>
                </a:solidFill>
                <a:effectLst/>
                <a:latin typeface="Georgia" panose="02040502050405020303" pitchFamily="18" charset="0"/>
              </a:rPr>
              <a:t>på företaget.</a:t>
            </a: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Det ska dokumenteras hur delaktigheten implementeras vid introduktion av nya medarbetare, under företagets drift, samt gällande viktigare styrelsebeslut.</a:t>
            </a:r>
          </a:p>
          <a:p>
            <a:pPr algn="l" fontAlgn="base">
              <a:buFont typeface="Arial" panose="020B0604020202020204" pitchFamily="34" charset="0"/>
              <a:buChar char="•"/>
            </a:pPr>
            <a:r>
              <a:rPr lang="sv-SE" b="0" i="0" dirty="0">
                <a:solidFill>
                  <a:srgbClr val="00354D"/>
                </a:solidFill>
                <a:effectLst/>
                <a:latin typeface="Georgia" panose="02040502050405020303" pitchFamily="18" charset="0"/>
              </a:rPr>
              <a:t>Ett ASF har som </a:t>
            </a:r>
            <a:r>
              <a:rPr lang="sv-SE" b="1" i="0" dirty="0">
                <a:solidFill>
                  <a:srgbClr val="00354D"/>
                </a:solidFill>
                <a:effectLst/>
                <a:latin typeface="Georgia" panose="02040502050405020303" pitchFamily="18" charset="0"/>
              </a:rPr>
              <a:t>ambition att skapa möjligheter till delägande </a:t>
            </a:r>
            <a:r>
              <a:rPr lang="sv-SE" b="0" i="0" dirty="0">
                <a:solidFill>
                  <a:srgbClr val="00354D"/>
                </a:solidFill>
                <a:effectLst/>
                <a:latin typeface="Georgia" panose="02040502050405020303" pitchFamily="18" charset="0"/>
              </a:rPr>
              <a:t>och medlemskap för medarbetarna.</a:t>
            </a:r>
          </a:p>
          <a:p>
            <a:endParaRPr lang="sv-SE" dirty="0"/>
          </a:p>
        </p:txBody>
      </p:sp>
    </p:spTree>
    <p:extLst>
      <p:ext uri="{BB962C8B-B14F-4D97-AF65-F5344CB8AC3E}">
        <p14:creationId xmlns:p14="http://schemas.microsoft.com/office/powerpoint/2010/main" val="1138362326"/>
      </p:ext>
    </p:extLst>
  </p:cSld>
  <p:clrMapOvr>
    <a:masterClrMapping/>
  </p:clrMapOvr>
</p:sld>
</file>

<file path=ppt/theme/theme1.xml><?xml version="1.0" encoding="utf-8"?>
<a:theme xmlns:a="http://schemas.openxmlformats.org/drawingml/2006/main" name="Office-tema">
  <a:themeElements>
    <a:clrScheme name="SKOOPI färger">
      <a:dk1>
        <a:sysClr val="windowText" lastClr="000000"/>
      </a:dk1>
      <a:lt1>
        <a:sysClr val="window" lastClr="FFFFFF"/>
      </a:lt1>
      <a:dk2>
        <a:srgbClr val="44546A"/>
      </a:dk2>
      <a:lt2>
        <a:srgbClr val="E7E6E6"/>
      </a:lt2>
      <a:accent1>
        <a:srgbClr val="4472C4"/>
      </a:accent1>
      <a:accent2>
        <a:srgbClr val="00354D"/>
      </a:accent2>
      <a:accent3>
        <a:srgbClr val="009656"/>
      </a:accent3>
      <a:accent4>
        <a:srgbClr val="F0E6C8"/>
      </a:accent4>
      <a:accent5>
        <a:srgbClr val="AFCEEB"/>
      </a:accent5>
      <a:accent6>
        <a:srgbClr val="6DFFC0"/>
      </a:accent6>
      <a:hlink>
        <a:srgbClr val="000000"/>
      </a:hlink>
      <a:folHlink>
        <a:srgbClr val="000000"/>
      </a:folHlink>
    </a:clrScheme>
    <a:fontScheme name="Anpassat 2">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8D2452-631E-4554-AFC0-D0079D940132}" vid="{BA677083-1FD4-42F8-9DD8-63CDB54A60A8}"/>
    </a:ext>
  </a:extLst>
</a:theme>
</file>

<file path=docProps/app.xml><?xml version="1.0" encoding="utf-8"?>
<Properties xmlns="http://schemas.openxmlformats.org/officeDocument/2006/extended-properties" xmlns:vt="http://schemas.openxmlformats.org/officeDocument/2006/docPropsVTypes">
  <Template>Skoopi Powerpoint vit bakgrund mörkblått tema (1)</Template>
  <TotalTime>37976</TotalTime>
  <Words>1246</Words>
  <Application>Microsoft Office PowerPoint</Application>
  <PresentationFormat>Bredbild</PresentationFormat>
  <Paragraphs>72</Paragraphs>
  <Slides>15</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Georgia</vt:lpstr>
      <vt:lpstr>Lato</vt:lpstr>
      <vt:lpstr>Times New Roman</vt:lpstr>
      <vt:lpstr>Trebuchet MS</vt:lpstr>
      <vt:lpstr>Office-tema</vt:lpstr>
      <vt:lpstr>PowerPoint-presentation</vt:lpstr>
      <vt:lpstr>Vad är och gör Skoopi?</vt:lpstr>
      <vt:lpstr>ASF i förhållande till sociala företag i dess vidare bemärkelse.</vt:lpstr>
      <vt:lpstr>PowerPoint-presentation</vt:lpstr>
      <vt:lpstr>Varför är vi så tjatiga med definition, avgränsningar och vilka vi är?</vt:lpstr>
      <vt:lpstr>ASF:s två ben</vt:lpstr>
      <vt:lpstr>Skoopis förtydligande definition som nya medlemmar och plats på ASF-Listan prövas mot</vt:lpstr>
      <vt:lpstr>1. ASF driver näringsverksamhet med målsättning att integrera människor i samhälle och arbetsliv. </vt:lpstr>
      <vt:lpstr>2. ASF skapar delaktighet för medarbetarna genom ägande, avtal eller på annat väl dokumenterat sätt. </vt:lpstr>
      <vt:lpstr>3. ASF återinvesterar i huvudsak sina vinster i den egna eller liknade verksamhet. </vt:lpstr>
      <vt:lpstr>4. ASF är organisatoriskt fristående från offentlig sektor. </vt:lpstr>
      <vt:lpstr>Vad Skoopi tittar på vid ansökan om medlemskap eller plats på ASF-Listan.</vt:lpstr>
      <vt:lpstr>Viktiga principer för framgångsrikt stöd från offentliga aktörer till ASF.</vt:lpstr>
      <vt:lpstr>Hopp och förtvivlan i ASF-världen</vt:lpstr>
      <vt:lpstr>Mer information och kontaktuppgifter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Henrik ström</dc:creator>
  <cp:lastModifiedBy>Henrik HS. Ström</cp:lastModifiedBy>
  <cp:revision>14</cp:revision>
  <dcterms:created xsi:type="dcterms:W3CDTF">2021-10-04T12:13:32Z</dcterms:created>
  <dcterms:modified xsi:type="dcterms:W3CDTF">2022-05-02T19:53:15Z</dcterms:modified>
</cp:coreProperties>
</file>